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17"/>
  </p:notesMasterIdLst>
  <p:sldIdLst>
    <p:sldId id="268" r:id="rId2"/>
    <p:sldId id="294" r:id="rId3"/>
    <p:sldId id="262" r:id="rId4"/>
    <p:sldId id="290" r:id="rId5"/>
    <p:sldId id="257" r:id="rId6"/>
    <p:sldId id="291" r:id="rId7"/>
    <p:sldId id="286" r:id="rId8"/>
    <p:sldId id="292" r:id="rId9"/>
    <p:sldId id="287" r:id="rId10"/>
    <p:sldId id="293" r:id="rId11"/>
    <p:sldId id="289" r:id="rId12"/>
    <p:sldId id="297" r:id="rId13"/>
    <p:sldId id="295" r:id="rId14"/>
    <p:sldId id="296" r:id="rId15"/>
    <p:sldId id="265" r:id="rId16"/>
  </p:sldIdLst>
  <p:sldSz cx="12192000" cy="6858000"/>
  <p:notesSz cx="6858000" cy="9144000"/>
  <p:embeddedFontLst>
    <p:embeddedFont>
      <p:font typeface="맑은 고딕" panose="020B0503020000020004" pitchFamily="50" charset="-127"/>
      <p:regular r:id="rId18"/>
      <p:bold r:id="rId19"/>
    </p:embeddedFont>
    <p:embeddedFont>
      <p:font typeface="배달의민족 주아" panose="02020603020101020101" pitchFamily="18" charset="-127"/>
      <p:regular r:id="rId20"/>
    </p:embeddedFont>
    <p:embeddedFont>
      <p:font typeface="배달의민족 기랑해랑" panose="02000300000000000000" pitchFamily="2" charset="-127"/>
      <p:regular r:id="rId21"/>
    </p:embeddedFont>
    <p:embeddedFont>
      <p:font typeface="배달의민족 한나는 열한살" panose="020B0600000101010101" pitchFamily="50" charset="-127"/>
      <p:regular r:id="rId2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9C4CA"/>
    <a:srgbClr val="81ABB7"/>
    <a:srgbClr val="FFF6F7"/>
    <a:srgbClr val="FCD0CF"/>
    <a:srgbClr val="FBCFCE"/>
    <a:srgbClr val="E9A85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18" autoAdjust="0"/>
    <p:restoredTop sz="88117"/>
  </p:normalViewPr>
  <p:slideViewPr>
    <p:cSldViewPr snapToGrid="0">
      <p:cViewPr varScale="1">
        <p:scale>
          <a:sx n="106" d="100"/>
          <a:sy n="106" d="100"/>
        </p:scale>
        <p:origin x="109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microsoft.com/office/2015/10/relationships/revisionInfo" Target="revisionInfo.xml"/></Relationships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2.png>
</file>

<file path=ppt/media/image3.jpg>
</file>

<file path=ppt/media/image4.pn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C895343-3C2C-1D41-AA0D-84CF2F6BCE10}" type="datetimeFigureOut">
              <a:rPr kumimoji="1" lang="ko-KR" altLang="en-US" smtClean="0"/>
              <a:t>2019-03-16</a:t>
            </a:fld>
            <a:endParaRPr kumimoji="1"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ko-KR" altLang="en-US"/>
              <a:t>마스터 텍스트 스타일을 편집하려면 클릭
두 번째 수준
세 번째 수준
네 번째 수준
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8B1FCCF-6B46-EA47-B7D7-6BC1618B1C16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35659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안녕하세요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브라우니네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빡빡이팀</a:t>
            </a:r>
            <a:r>
              <a:rPr kumimoji="1" lang="en-US" altLang="ko-KR" dirty="0"/>
              <a:t>(?)</a:t>
            </a:r>
            <a:r>
              <a:rPr kumimoji="1" lang="ko-KR" altLang="en-US" dirty="0"/>
              <a:t>에 나르샤 주제 발표를 하게 된 </a:t>
            </a:r>
            <a:r>
              <a:rPr kumimoji="1" lang="ko-KR" altLang="en-US" dirty="0" err="1"/>
              <a:t>여동엽입니다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저희 팀에 대해 간단하게 이야기 해 드리겠습니다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다른 팀에 비해 실력이 월등히 좋은 것도</a:t>
            </a:r>
            <a:r>
              <a:rPr kumimoji="1" lang="en-US" altLang="ko-KR" dirty="0"/>
              <a:t>,</a:t>
            </a:r>
            <a:r>
              <a:rPr kumimoji="1" lang="ko-KR" altLang="en-US" dirty="0"/>
              <a:t> 이런 분야에 넓은 정보를 가지고 있는 것도 아닙니다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하지만 </a:t>
            </a:r>
            <a:r>
              <a:rPr kumimoji="1" lang="ko-KR" altLang="en-US" dirty="0" err="1"/>
              <a:t>저희팀은</a:t>
            </a:r>
            <a:r>
              <a:rPr kumimoji="1" lang="ko-KR" altLang="en-US" dirty="0"/>
              <a:t> 정말 우리 주변에서 사용할 수 있는 무언가</a:t>
            </a:r>
            <a:r>
              <a:rPr kumimoji="1" lang="en-US" altLang="ko-KR" dirty="0"/>
              <a:t>,</a:t>
            </a:r>
            <a:r>
              <a:rPr kumimoji="1" lang="ko-KR" altLang="en-US" dirty="0"/>
              <a:t> 직접 사용해볼 수 있는 무언가를 찾고 만들어보고 싶어 하는 팀입니다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1FCCF-6B46-EA47-B7D7-6BC1618B1C16}" type="slidenum">
              <a:rPr kumimoji="1" lang="ko-KR" altLang="en-US" smtClean="0"/>
              <a:t>1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4565520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이정도는 </a:t>
            </a:r>
            <a:r>
              <a:rPr kumimoji="1" lang="ko-KR" altLang="en-US" dirty="0" err="1"/>
              <a:t>애드립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씹가능</a:t>
            </a:r>
            <a:endParaRPr kumimoji="1" lang="en-US" altLang="ko-KR" dirty="0"/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1FCCF-6B46-EA47-B7D7-6BC1618B1C16}" type="slidenum">
              <a:rPr kumimoji="1" lang="ko-KR" altLang="en-US" smtClean="0"/>
              <a:t>3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853255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현대인들이 많이 기르는 애완동물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많은 사람들이 키우고 있지만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 관리는 어떤 식으로 해야 하는지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,</a:t>
            </a:r>
          </a:p>
          <a:p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지금 자신의 애완동물의 상태가 어떤지는 잘 모르는 경우가 많습니다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그럼 애완동물에 건강상태를 가장 빠르게 알 수 있는 방법은 무엇이 있을까요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?</a:t>
            </a:r>
          </a:p>
          <a:p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바로 몸무게 입니다</a:t>
            </a:r>
            <a:r>
              <a:rPr lang="en-US" altLang="ko-KR" sz="1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r>
              <a:rPr lang="ko-KR" altLang="en-US" sz="1200" dirty="0" smtClean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옆 </a:t>
            </a:r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사진처럼 우리 애완동물은 자신의 집에 많이 들어갑니다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r>
              <a:rPr lang="ko-KR" altLang="en-US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저희는 여기에서 해답을 찾았습니다</a:t>
            </a:r>
            <a:r>
              <a:rPr lang="en-US" altLang="ko-KR" sz="1200" dirty="0"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.</a:t>
            </a:r>
          </a:p>
          <a:p>
            <a:endParaRPr kumimoji="1"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1FCCF-6B46-EA47-B7D7-6BC1618B1C16}" type="slidenum">
              <a:rPr kumimoji="1" lang="ko-KR" altLang="en-US" smtClean="0"/>
              <a:t>5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847408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우리의 동물들이 올라갔을 때 몸무게를 측정하여 건강상태를 실시간으로 확인함은 물론</a:t>
            </a:r>
            <a:endParaRPr kumimoji="1" lang="en-US" altLang="ko-KR" dirty="0"/>
          </a:p>
          <a:p>
            <a:r>
              <a:rPr kumimoji="1" lang="ko-KR" altLang="en-US" dirty="0"/>
              <a:t>아이들이 쉬기 좋은 환경을 만들어 주기 위한 </a:t>
            </a:r>
            <a:r>
              <a:rPr kumimoji="1" lang="ko-KR" altLang="en-US" dirty="0" err="1"/>
              <a:t>온도관리</a:t>
            </a:r>
            <a:endParaRPr kumimoji="1" lang="en-US" altLang="ko-KR" dirty="0"/>
          </a:p>
          <a:p>
            <a:r>
              <a:rPr kumimoji="1" lang="ko-KR" altLang="en-US" dirty="0"/>
              <a:t>아기수첩처럼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애완동물을 위한 스마트 관리 앱까지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1FCCF-6B46-EA47-B7D7-6BC1618B1C16}" type="slidenum">
              <a:rPr kumimoji="1" lang="ko-KR" altLang="en-US" smtClean="0"/>
              <a:t>7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786625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en-US" altLang="ko-KR" dirty="0"/>
          </a:p>
          <a:p>
            <a:r>
              <a:rPr kumimoji="1" lang="ko-KR" altLang="en-US" dirty="0"/>
              <a:t>본 제품은 </a:t>
            </a:r>
            <a:r>
              <a:rPr kumimoji="1" lang="ko-KR" altLang="en-US" dirty="0" err="1"/>
              <a:t>스텐으로</a:t>
            </a:r>
            <a:r>
              <a:rPr kumimoji="1" lang="ko-KR" altLang="en-US" dirty="0"/>
              <a:t> 제작을 하려 </a:t>
            </a:r>
            <a:r>
              <a:rPr kumimoji="1" lang="ko-KR" altLang="en-US" dirty="0" err="1"/>
              <a:t>계획중이나</a:t>
            </a:r>
            <a:r>
              <a:rPr kumimoji="1" lang="ko-KR" altLang="en-US" dirty="0"/>
              <a:t> 그 전 프로토타입에서는</a:t>
            </a:r>
            <a:endParaRPr kumimoji="1" lang="en-US" altLang="ko-KR" dirty="0"/>
          </a:p>
          <a:p>
            <a:r>
              <a:rPr kumimoji="1" lang="ko-KR" altLang="en-US" dirty="0"/>
              <a:t>아크릴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합판 등을 이용하여 간단한 시제품을 </a:t>
            </a:r>
            <a:r>
              <a:rPr kumimoji="1" lang="ko-KR" altLang="en-US" dirty="0" err="1"/>
              <a:t>만드려</a:t>
            </a:r>
            <a:r>
              <a:rPr kumimoji="1" lang="ko-KR" altLang="en-US" dirty="0"/>
              <a:t> 합니다</a:t>
            </a:r>
            <a:endParaRPr kumimoji="1" lang="en-US" altLang="ko-KR" dirty="0"/>
          </a:p>
          <a:p>
            <a:r>
              <a:rPr kumimoji="1" lang="ko-KR" altLang="en-US" dirty="0"/>
              <a:t>서버는 </a:t>
            </a:r>
            <a:r>
              <a:rPr kumimoji="1" lang="ko-KR" altLang="en-US" dirty="0" err="1"/>
              <a:t>라즈베리파이를</a:t>
            </a:r>
            <a:r>
              <a:rPr kumimoji="1" lang="ko-KR" altLang="en-US" dirty="0"/>
              <a:t> 이용하여 만들 예정이며</a:t>
            </a:r>
            <a:r>
              <a:rPr kumimoji="1" lang="en-US" altLang="ko-KR" dirty="0"/>
              <a:t>,</a:t>
            </a:r>
            <a:r>
              <a:rPr kumimoji="1" lang="ko-KR" altLang="en-US" dirty="0"/>
              <a:t> 관리 앱은 안드로이드 스튜디오로 제작을 할 생각입니다</a:t>
            </a:r>
            <a:r>
              <a:rPr kumimoji="1" lang="en-US" altLang="ko-KR" dirty="0"/>
              <a:t>.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1FCCF-6B46-EA47-B7D7-6BC1618B1C16}" type="slidenum">
              <a:rPr kumimoji="1" lang="ko-KR" altLang="en-US" smtClean="0"/>
              <a:t>9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919321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ko-KR" altLang="en-US" dirty="0"/>
              <a:t>우리의 동물들이 올라갔을 때 몸무게를 측정하여 건강상태를 실시간으로 확인함은 물론</a:t>
            </a:r>
            <a:endParaRPr kumimoji="1" lang="en-US" altLang="ko-KR" dirty="0"/>
          </a:p>
          <a:p>
            <a:r>
              <a:rPr kumimoji="1" lang="ko-KR" altLang="en-US" dirty="0"/>
              <a:t>아이들이 쉬기 좋은 환경을 만들어 주기 위한 </a:t>
            </a:r>
            <a:r>
              <a:rPr kumimoji="1" lang="ko-KR" altLang="en-US" dirty="0" err="1"/>
              <a:t>온도관리</a:t>
            </a:r>
            <a:endParaRPr kumimoji="1" lang="en-US" altLang="ko-KR" dirty="0"/>
          </a:p>
          <a:p>
            <a:r>
              <a:rPr kumimoji="1" lang="ko-KR" altLang="en-US" dirty="0"/>
              <a:t>아기수첩처럼</a:t>
            </a:r>
            <a:r>
              <a:rPr kumimoji="1" lang="en-US" altLang="ko-KR" dirty="0"/>
              <a:t>,</a:t>
            </a:r>
            <a:r>
              <a:rPr kumimoji="1" lang="ko-KR" altLang="en-US" dirty="0"/>
              <a:t> 애완동물을 위한 스마트 관리 앱까지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8B1FCCF-6B46-EA47-B7D7-6BC1618B1C16}" type="slidenum">
              <a:rPr kumimoji="1" lang="ko-KR" altLang="en-US" smtClean="0"/>
              <a:t>14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3018000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850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4F53427-3D4E-4828-B3F4-F00C38FEC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06BF8CF-3345-495B-B039-1F0896949E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31691EF-6B43-45FA-A27D-90C7A9AD12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2019-03-16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F3D6204-B118-4825-BEC3-0F07C4D945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792E987-31EF-4D60-9854-0E60E1AA25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311446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55D0EC62-46DE-4EFA-BB3D-F7D94DC9D38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094D09F-B76B-44A4-BC4E-C447D166C1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7DBCA96-DF23-48B8-ADBB-954B374DBC1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2019-03-16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8A0004F-60AC-4055-9530-B1359078D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BBD6CB3-A2A0-4A03-868A-4CA4E59A5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780688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56115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E5F8D63-B092-46FB-A796-F357A7BE91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40842A0-76B3-4527-8076-F9EA880A42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CB0359-3501-4A26-AC36-0A5F97F5BD2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2019-03-16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AB4188D-C88D-41E9-985D-3C5787A138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E03AFB0-5CD5-40C0-8178-A27E5D576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274986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4659F0-AD3A-4252-96C0-A4B77B263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ADD956B-54D8-4828-8D34-22D0F2B006D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A51796F-0064-4318-AB80-BA600D257D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45654D2-4C37-49CA-995C-A10754B8D3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2019-03-16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76B968-0976-4FD6-B2B1-E744060BE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6D072B3-B59B-44FD-BAB9-33E9127657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3951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0A2BCE-F231-48CA-B36F-6C8CFC02C8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5E6961B-F4DF-4CC9-8A91-88193E7FD6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D1E326C-0F04-43A7-9CC3-6768534C8E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5C828519-F6E1-4193-9292-B6846EF0B8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540034CA-AF4F-4D7C-AC52-24DFF4F43B7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E26E4D8E-5B76-4E2E-97E4-52BA0675CA3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2019-03-16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9B1BA6D-F20C-4791-9963-5CC41F4E5D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82D24641-7912-4C0C-91D5-9520DFE5A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5733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08D3DE9-D38E-4ED7-9F02-D2C0EADBF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CF4CE11-C016-49DB-A645-340D38D18C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2019-03-16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2CDA553B-4966-4E6B-87AE-BF33DEF418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08E549F5-DBB7-41C2-B002-C2BB9741A5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747965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A75F3942-2AF7-4935-A190-94960654FA9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2019-03-16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1B9E54-2F7C-4ECD-8881-2693A1BC7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EA8D7CA-27F8-4DDE-BF3F-77FDCB19A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9377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975C87-556B-4980-B61D-61C624D8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BD0ACE1-F518-426F-BFCA-9A8BE90DBC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66B5DDB0-DE13-45E0-8965-60728FEB37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50E0795-704C-4E0C-A28F-7E133D3643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2019-03-16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66B9008-304E-4E78-997B-9310B7862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940168-90A3-48F2-AEAC-47259F89D4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23872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77B65CF-A957-4C1A-ADFA-A28541D37E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A5311A87-7C32-4126-B6C1-CB4A2505718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EC6E8140-E293-43FF-B3F4-15E95FAEDF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1BCCFEA-D758-491E-96E0-E11498E9FB9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FBD626-7868-4573-9C94-072F39000BA8}" type="datetimeFigureOut">
              <a:rPr lang="ko-KR" altLang="en-US" smtClean="0"/>
              <a:t>2019-03-16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21F01BD-3453-4304-9844-7D27089219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F13794D-17E8-48D6-A84B-F3FC7164DD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BC575BC-1D44-49D9-861E-79693A2EEAA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761149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126346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image" Target="../media/image4.png"/><Relationship Id="rId7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g"/><Relationship Id="rId5" Type="http://schemas.openxmlformats.org/officeDocument/2006/relationships/image" Target="../media/image5.jpg"/><Relationship Id="rId4" Type="http://schemas.microsoft.com/office/2007/relationships/hdphoto" Target="../media/hdphoto3.wdp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타원 1">
            <a:extLst>
              <a:ext uri="{FF2B5EF4-FFF2-40B4-BE49-F238E27FC236}">
                <a16:creationId xmlns:a16="http://schemas.microsoft.com/office/drawing/2014/main" id="{AE8B42E9-22B9-4C1A-93B4-33208F6352AF}"/>
              </a:ext>
            </a:extLst>
          </p:cNvPr>
          <p:cNvSpPr/>
          <p:nvPr/>
        </p:nvSpPr>
        <p:spPr>
          <a:xfrm>
            <a:off x="3723189" y="1056189"/>
            <a:ext cx="4745621" cy="4745621"/>
          </a:xfrm>
          <a:prstGeom prst="ellipse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8F39CC2B-021F-4BDC-B9DF-A4B6D304D1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729" y="1282873"/>
            <a:ext cx="3734540" cy="373454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C74D34C-656F-41AE-B6A4-34580027D28C}"/>
              </a:ext>
            </a:extLst>
          </p:cNvPr>
          <p:cNvSpPr txBox="1"/>
          <p:nvPr/>
        </p:nvSpPr>
        <p:spPr>
          <a:xfrm>
            <a:off x="4224334" y="3907469"/>
            <a:ext cx="374333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Outback Dog House</a:t>
            </a:r>
            <a:endParaRPr lang="ko-KR" altLang="en-US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310367" y="4492001"/>
            <a:ext cx="17411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브라우니네</a:t>
            </a:r>
            <a:r>
              <a:rPr lang="ko-KR" altLang="en-US" sz="1600" dirty="0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ko-KR" altLang="en-US" sz="1600" dirty="0" err="1"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빡빡이팀</a:t>
            </a:r>
            <a:endParaRPr lang="ko-KR" altLang="en-US" sz="1600" dirty="0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678716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xmlns="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77290EE-021D-4867-96CF-F5C0C278EA41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9C4CA"/>
          </a:solidFill>
          <a:ln>
            <a:solidFill>
              <a:srgbClr val="F37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74F5FBB-94E1-4371-9328-F0B622EBCE2E}"/>
              </a:ext>
            </a:extLst>
          </p:cNvPr>
          <p:cNvCxnSpPr>
            <a:cxnSpLocks/>
          </p:cNvCxnSpPr>
          <p:nvPr/>
        </p:nvCxnSpPr>
        <p:spPr>
          <a:xfrm flipH="1">
            <a:off x="6435524" y="5315459"/>
            <a:ext cx="48382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C1343F5-711C-4CB1-85D6-C46871E1EBFE}"/>
              </a:ext>
            </a:extLst>
          </p:cNvPr>
          <p:cNvSpPr txBox="1"/>
          <p:nvPr/>
        </p:nvSpPr>
        <p:spPr>
          <a:xfrm>
            <a:off x="10099091" y="2866058"/>
            <a:ext cx="1539204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spc="-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기랑해랑" panose="02000300000000000000" pitchFamily="2" charset="-127"/>
                <a:ea typeface="배달의민족 기랑해랑" panose="02000300000000000000" pitchFamily="2" charset="-127"/>
              </a:rPr>
              <a:t>5</a:t>
            </a:r>
            <a:endParaRPr lang="ko-KR" altLang="en-US" sz="19900" spc="-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기랑해랑" panose="02000300000000000000" pitchFamily="2" charset="-127"/>
              <a:ea typeface="배달의민족 기랑해랑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D033D-0F0F-4686-A491-940CA8C41EE7}"/>
              </a:ext>
            </a:extLst>
          </p:cNvPr>
          <p:cNvSpPr txBox="1"/>
          <p:nvPr/>
        </p:nvSpPr>
        <p:spPr>
          <a:xfrm>
            <a:off x="7449440" y="4797097"/>
            <a:ext cx="28103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PROTO_TYPE</a:t>
            </a:r>
            <a:endParaRPr lang="ko-KR" altLang="en-US" sz="32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0FE01B0-C447-4AF5-9F6B-DAABF7603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500" l="10000" r="90000">
                        <a14:foregroundMark x1="35625" y1="76875" x2="42500" y2="9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7255" y="1595513"/>
            <a:ext cx="5261026" cy="526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819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A4D33236-5282-4B2C-8A18-557FCC093F59}"/>
              </a:ext>
            </a:extLst>
          </p:cNvPr>
          <p:cNvSpPr/>
          <p:nvPr/>
        </p:nvSpPr>
        <p:spPr>
          <a:xfrm>
            <a:off x="304477" y="250992"/>
            <a:ext cx="11271812" cy="1988063"/>
          </a:xfrm>
          <a:prstGeom prst="rect">
            <a:avLst/>
          </a:prstGeom>
          <a:solidFill>
            <a:schemeClr val="bg1"/>
          </a:solidFill>
          <a:ln>
            <a:solidFill>
              <a:srgbClr val="F9C4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50089E-96DB-4C12-A314-C64556BD1E48}"/>
              </a:ext>
            </a:extLst>
          </p:cNvPr>
          <p:cNvSpPr/>
          <p:nvPr/>
        </p:nvSpPr>
        <p:spPr>
          <a:xfrm>
            <a:off x="-90536" y="2121397"/>
            <a:ext cx="12192000" cy="532436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5E4F4BC-820F-4DCE-8348-82560E9BFC20}"/>
              </a:ext>
            </a:extLst>
          </p:cNvPr>
          <p:cNvSpPr/>
          <p:nvPr/>
        </p:nvSpPr>
        <p:spPr>
          <a:xfrm>
            <a:off x="10261600" y="0"/>
            <a:ext cx="1930400" cy="6858000"/>
          </a:xfrm>
          <a:prstGeom prst="rect">
            <a:avLst/>
          </a:prstGeom>
          <a:solidFill>
            <a:srgbClr val="F9C4CA"/>
          </a:solidFill>
          <a:ln>
            <a:solidFill>
              <a:srgbClr val="F9C4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663B4B-15C9-4462-B1B3-8DBF02BFC522}"/>
              </a:ext>
            </a:extLst>
          </p:cNvPr>
          <p:cNvSpPr/>
          <p:nvPr/>
        </p:nvSpPr>
        <p:spPr>
          <a:xfrm>
            <a:off x="7990105" y="3458337"/>
            <a:ext cx="126028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여긴 그림 넣어 시바</a:t>
            </a:r>
          </a:p>
        </p:txBody>
      </p:sp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7511" y="250993"/>
            <a:ext cx="3508178" cy="6229265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3"/>
          <a:srcRect t="154"/>
          <a:stretch/>
        </p:blipFill>
        <p:spPr>
          <a:xfrm>
            <a:off x="4796851" y="250992"/>
            <a:ext cx="3494348" cy="6229265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C797DE-B545-46E4-8000-07147FF7BC01}"/>
              </a:ext>
            </a:extLst>
          </p:cNvPr>
          <p:cNvSpPr txBox="1"/>
          <p:nvPr/>
        </p:nvSpPr>
        <p:spPr>
          <a:xfrm>
            <a:off x="471291" y="875622"/>
            <a:ext cx="4128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800" dirty="0" smtClean="0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PROTO_TYPE</a:t>
            </a:r>
            <a:endParaRPr lang="ko-KR" altLang="en-US" sz="4800" dirty="0">
              <a:solidFill>
                <a:srgbClr val="F9C4CA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4" name="그림 13">
            <a:extLst>
              <a:ext uri="{FF2B5EF4-FFF2-40B4-BE49-F238E27FC236}">
                <a16:creationId xmlns:a16="http://schemas.microsoft.com/office/drawing/2014/main" id="{4B27B50D-777B-46F3-B570-7B7AD196F20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64312" y="2516864"/>
            <a:ext cx="617466" cy="617466"/>
          </a:xfrm>
          <a:prstGeom prst="rect">
            <a:avLst/>
          </a:prstGeom>
        </p:spPr>
      </p:pic>
      <p:pic>
        <p:nvPicPr>
          <p:cNvPr id="15" name="그림 14">
            <a:extLst>
              <a:ext uri="{FF2B5EF4-FFF2-40B4-BE49-F238E27FC236}">
                <a16:creationId xmlns:a16="http://schemas.microsoft.com/office/drawing/2014/main" id="{4B27B50D-777B-46F3-B570-7B7AD196F20E}"/>
              </a:ext>
            </a:extLst>
          </p:cNvPr>
          <p:cNvPicPr>
            <a:picLocks noChangeAspect="1"/>
          </p:cNvPicPr>
          <p:nvPr/>
        </p:nvPicPr>
        <p:blipFill>
          <a:blip r:embed="rId4" cstate="hq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237" y="2578956"/>
            <a:ext cx="617466" cy="617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311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9717" y="2954375"/>
            <a:ext cx="5360152" cy="3789389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A4D33236-5282-4B2C-8A18-557FCC093F59}"/>
              </a:ext>
            </a:extLst>
          </p:cNvPr>
          <p:cNvSpPr/>
          <p:nvPr/>
        </p:nvSpPr>
        <p:spPr>
          <a:xfrm>
            <a:off x="565311" y="279456"/>
            <a:ext cx="11271812" cy="1988063"/>
          </a:xfrm>
          <a:prstGeom prst="rect">
            <a:avLst/>
          </a:prstGeom>
          <a:solidFill>
            <a:schemeClr val="bg1"/>
          </a:solidFill>
          <a:ln>
            <a:solidFill>
              <a:srgbClr val="F9C4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50089E-96DB-4C12-A314-C64556BD1E48}"/>
              </a:ext>
            </a:extLst>
          </p:cNvPr>
          <p:cNvSpPr/>
          <p:nvPr/>
        </p:nvSpPr>
        <p:spPr>
          <a:xfrm>
            <a:off x="0" y="2158317"/>
            <a:ext cx="12192000" cy="532436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663B4B-15C9-4462-B1B3-8DBF02BFC522}"/>
              </a:ext>
            </a:extLst>
          </p:cNvPr>
          <p:cNvSpPr/>
          <p:nvPr/>
        </p:nvSpPr>
        <p:spPr>
          <a:xfrm>
            <a:off x="7990105" y="3458337"/>
            <a:ext cx="126028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여긴 그림 넣어 시바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C797DE-B545-46E4-8000-07147FF7BC01}"/>
              </a:ext>
            </a:extLst>
          </p:cNvPr>
          <p:cNvSpPr txBox="1"/>
          <p:nvPr/>
        </p:nvSpPr>
        <p:spPr>
          <a:xfrm>
            <a:off x="1162029" y="893980"/>
            <a:ext cx="4128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800" dirty="0" smtClean="0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PROTO_TYPE</a:t>
            </a:r>
            <a:endParaRPr lang="ko-KR" altLang="en-US" sz="4800" dirty="0">
              <a:solidFill>
                <a:srgbClr val="F9C4CA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7657183" y="2580967"/>
            <a:ext cx="3594057" cy="4340874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6FD61A15-D4C3-44E0-9E8A-9BDF9499C08F}"/>
              </a:ext>
            </a:extLst>
          </p:cNvPr>
          <p:cNvSpPr/>
          <p:nvPr/>
        </p:nvSpPr>
        <p:spPr>
          <a:xfrm>
            <a:off x="370132" y="0"/>
            <a:ext cx="390359" cy="6858000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9662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직사각형 11">
            <a:extLst>
              <a:ext uri="{FF2B5EF4-FFF2-40B4-BE49-F238E27FC236}">
                <a16:creationId xmlns:a16="http://schemas.microsoft.com/office/drawing/2014/main" id="{A4D33236-5282-4B2C-8A18-557FCC093F59}"/>
              </a:ext>
            </a:extLst>
          </p:cNvPr>
          <p:cNvSpPr/>
          <p:nvPr/>
        </p:nvSpPr>
        <p:spPr>
          <a:xfrm>
            <a:off x="565311" y="279456"/>
            <a:ext cx="11271812" cy="1988063"/>
          </a:xfrm>
          <a:prstGeom prst="rect">
            <a:avLst/>
          </a:prstGeom>
          <a:solidFill>
            <a:schemeClr val="bg1"/>
          </a:solidFill>
          <a:ln>
            <a:solidFill>
              <a:srgbClr val="F9C4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250089E-96DB-4C12-A314-C64556BD1E48}"/>
              </a:ext>
            </a:extLst>
          </p:cNvPr>
          <p:cNvSpPr/>
          <p:nvPr/>
        </p:nvSpPr>
        <p:spPr>
          <a:xfrm>
            <a:off x="0" y="2158317"/>
            <a:ext cx="12192000" cy="532436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C663B4B-15C9-4462-B1B3-8DBF02BFC522}"/>
              </a:ext>
            </a:extLst>
          </p:cNvPr>
          <p:cNvSpPr/>
          <p:nvPr/>
        </p:nvSpPr>
        <p:spPr>
          <a:xfrm>
            <a:off x="7990105" y="3458337"/>
            <a:ext cx="1260281" cy="25391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050" dirty="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여긴 그림 넣어 시바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5C797DE-B545-46E4-8000-07147FF7BC01}"/>
              </a:ext>
            </a:extLst>
          </p:cNvPr>
          <p:cNvSpPr txBox="1"/>
          <p:nvPr/>
        </p:nvSpPr>
        <p:spPr>
          <a:xfrm>
            <a:off x="1162029" y="893980"/>
            <a:ext cx="4128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800" dirty="0" smtClean="0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PROTO_TYPE</a:t>
            </a:r>
            <a:endParaRPr lang="ko-KR" altLang="en-US" sz="4800" dirty="0">
              <a:solidFill>
                <a:srgbClr val="F9C4CA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6FD61A15-D4C3-44E0-9E8A-9BDF9499C08F}"/>
              </a:ext>
            </a:extLst>
          </p:cNvPr>
          <p:cNvSpPr/>
          <p:nvPr/>
        </p:nvSpPr>
        <p:spPr>
          <a:xfrm>
            <a:off x="370132" y="0"/>
            <a:ext cx="390359" cy="6858000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2050" name="Picture 2" descr="https://scontent-icn1-1.xx.fbcdn.net/v/t1.15752-9/54433669_2311515269091474_8716474421713305600_n.png?_nc_cat=104&amp;_nc_ht=scontent-icn1-1.xx&amp;oh=3ad4ecb568ad1ec83a1d2794f5714994&amp;oe=5D229EF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234" y="892552"/>
            <a:ext cx="5286939" cy="56394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65209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250089E-96DB-4C12-A314-C64556BD1E48}"/>
              </a:ext>
            </a:extLst>
          </p:cNvPr>
          <p:cNvSpPr/>
          <p:nvPr/>
        </p:nvSpPr>
        <p:spPr>
          <a:xfrm>
            <a:off x="0" y="2538487"/>
            <a:ext cx="12192000" cy="532436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D33236-5282-4B2C-8A18-557FCC093F59}"/>
              </a:ext>
            </a:extLst>
          </p:cNvPr>
          <p:cNvSpPr/>
          <p:nvPr/>
        </p:nvSpPr>
        <p:spPr>
          <a:xfrm>
            <a:off x="486279" y="559441"/>
            <a:ext cx="11271812" cy="1988063"/>
          </a:xfrm>
          <a:prstGeom prst="rect">
            <a:avLst/>
          </a:prstGeom>
          <a:solidFill>
            <a:schemeClr val="bg1"/>
          </a:solidFill>
          <a:ln>
            <a:solidFill>
              <a:srgbClr val="F9C4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C797DE-B545-46E4-8000-07147FF7BC01}"/>
              </a:ext>
            </a:extLst>
          </p:cNvPr>
          <p:cNvSpPr txBox="1"/>
          <p:nvPr/>
        </p:nvSpPr>
        <p:spPr>
          <a:xfrm>
            <a:off x="2845792" y="1077331"/>
            <a:ext cx="7883890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6000" dirty="0" smtClean="0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그래서 우리는 필요합니다</a:t>
            </a:r>
            <a:r>
              <a:rPr lang="en-US" altLang="ko-KR" sz="6000" dirty="0" smtClean="0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.</a:t>
            </a:r>
            <a:endParaRPr lang="ko-KR" altLang="en-US" sz="6000" dirty="0">
              <a:solidFill>
                <a:srgbClr val="F9C4CA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94136" y="3516416"/>
            <a:ext cx="935973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주 멘토링이 필요한 파트 </a:t>
            </a:r>
            <a:r>
              <a:rPr lang="en-US" altLang="ko-KR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2800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임베디드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분야</a:t>
            </a:r>
            <a:endParaRPr lang="en-US" altLang="ko-KR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en-US" altLang="ko-KR" sz="11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en-US" altLang="ko-KR" sz="11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라즈베리</a:t>
            </a:r>
            <a:r>
              <a:rPr lang="ko-KR" altLang="en-US" sz="28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파이를 잘 사용할 수 있도록 도와주실 수 있는 멘토님</a:t>
            </a:r>
            <a:r>
              <a:rPr lang="en-US" altLang="ko-KR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!</a:t>
            </a:r>
          </a:p>
          <a:p>
            <a:r>
              <a:rPr lang="en-US" altLang="ko-KR" sz="11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endParaRPr lang="en-US" altLang="ko-KR" sz="1100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서버</a:t>
            </a:r>
            <a:r>
              <a:rPr lang="en-US" altLang="ko-KR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DB,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안드로이드개발이 익숙하신 멘토님</a:t>
            </a:r>
            <a:r>
              <a:rPr lang="en-US" altLang="ko-KR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!</a:t>
            </a:r>
          </a:p>
          <a:p>
            <a:endParaRPr lang="en-US" altLang="ko-KR" sz="28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u="sng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여러가지 조언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과 </a:t>
            </a:r>
            <a:r>
              <a:rPr lang="ko-KR" altLang="en-US" sz="2800" u="sng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다양한 방향성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을 제시해주실 수 있는 </a:t>
            </a:r>
            <a:endParaRPr lang="en-US" altLang="ko-KR" sz="2800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멘토님</a:t>
            </a:r>
            <a:r>
              <a:rPr lang="en-US" altLang="ko-KR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저희는 이런 멘토님을 찾고 싶습니다</a:t>
            </a:r>
            <a:r>
              <a:rPr lang="en-US" altLang="ko-KR" sz="28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!!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E1FD52D-F0EC-4B88-82F6-80B241261A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000" b="98250" l="1250" r="56000">
                        <a14:foregroundMark x1="2500" y1="84750" x2="9250" y2="96500"/>
                        <a14:foregroundMark x1="9250" y1="96500" x2="11000" y2="98250"/>
                        <a14:foregroundMark x1="1250" y1="84750" x2="4000" y2="96000"/>
                        <a14:foregroundMark x1="52250" y1="56500" x2="53000" y2="60000"/>
                        <a14:foregroundMark x1="56000" y1="57500" x2="55750" y2="60500"/>
                        <a14:foregroundMark x1="30250" y1="53000" x2="30500" y2="56250"/>
                        <a14:foregroundMark x1="25000" y1="55000" x2="25250" y2="59250"/>
                        <a14:foregroundMark x1="24750" y1="54500" x2="24750" y2="54500"/>
                        <a14:foregroundMark x1="53500" y1="56250" x2="53500" y2="56250"/>
                        <a14:foregroundMark x1="52750" y1="56000" x2="52750" y2="56000"/>
                        <a14:foregroundMark x1="50500" y1="57250" x2="50500" y2="57250"/>
                        <a14:foregroundMark x1="50250" y1="56500" x2="50250" y2="56500"/>
                        <a14:foregroundMark x1="24500" y1="80500" x2="24500" y2="80500"/>
                        <a14:foregroundMark x1="24750" y1="81000" x2="24750" y2="81000"/>
                        <a14:foregroundMark x1="24250" y1="80500" x2="24250" y2="80500"/>
                        <a14:foregroundMark x1="24500" y1="81500" x2="24500" y2="81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165" r="38327"/>
          <a:stretch/>
        </p:blipFill>
        <p:spPr>
          <a:xfrm>
            <a:off x="486279" y="1097623"/>
            <a:ext cx="1758980" cy="144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2897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BD77751D-8EB1-4CAF-8FDF-39EAEC06C55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4B27B50D-777B-46F3-B570-7B7AD196F2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2689" y="-93167"/>
            <a:ext cx="6486620" cy="648662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1C85F40-70AA-448D-AB76-D837ED487CC6}"/>
              </a:ext>
            </a:extLst>
          </p:cNvPr>
          <p:cNvSpPr txBox="1"/>
          <p:nvPr/>
        </p:nvSpPr>
        <p:spPr>
          <a:xfrm>
            <a:off x="4849504" y="4308287"/>
            <a:ext cx="249299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400" dirty="0">
                <a:solidFill>
                  <a:schemeClr val="bg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감사합니다</a:t>
            </a:r>
          </a:p>
        </p:txBody>
      </p:sp>
    </p:spTree>
    <p:extLst>
      <p:ext uri="{BB962C8B-B14F-4D97-AF65-F5344CB8AC3E}">
        <p14:creationId xmlns:p14="http://schemas.microsoft.com/office/powerpoint/2010/main" val="407530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77290EE-021D-4867-96CF-F5C0C278EA41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9C4CA"/>
          </a:solidFill>
          <a:ln>
            <a:solidFill>
              <a:srgbClr val="F37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74F5FBB-94E1-4371-9328-F0B622EBCE2E}"/>
              </a:ext>
            </a:extLst>
          </p:cNvPr>
          <p:cNvCxnSpPr>
            <a:cxnSpLocks/>
          </p:cNvCxnSpPr>
          <p:nvPr/>
        </p:nvCxnSpPr>
        <p:spPr>
          <a:xfrm flipH="1">
            <a:off x="6435524" y="5315459"/>
            <a:ext cx="48382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C1343F5-711C-4CB1-85D6-C46871E1EBFE}"/>
              </a:ext>
            </a:extLst>
          </p:cNvPr>
          <p:cNvSpPr txBox="1"/>
          <p:nvPr/>
        </p:nvSpPr>
        <p:spPr>
          <a:xfrm>
            <a:off x="10471789" y="2866058"/>
            <a:ext cx="793807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spc="-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기랑해랑" panose="02000300000000000000" pitchFamily="2" charset="-127"/>
                <a:ea typeface="배달의민족 기랑해랑" panose="02000300000000000000" pitchFamily="2" charset="-127"/>
              </a:rPr>
              <a:t>1</a:t>
            </a:r>
            <a:endParaRPr lang="ko-KR" altLang="en-US" sz="19900" spc="-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기랑해랑" panose="02000300000000000000" pitchFamily="2" charset="-127"/>
              <a:ea typeface="배달의민족 기랑해랑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D033D-0F0F-4686-A491-940CA8C41EE7}"/>
              </a:ext>
            </a:extLst>
          </p:cNvPr>
          <p:cNvSpPr txBox="1"/>
          <p:nvPr/>
        </p:nvSpPr>
        <p:spPr>
          <a:xfrm>
            <a:off x="7715265" y="4794059"/>
            <a:ext cx="31534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TEAM_MEMBER</a:t>
            </a:r>
            <a:endParaRPr lang="ko-KR" altLang="en-US" sz="32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0FE01B0-C447-4AF5-9F6B-DAABF7603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500" l="10000" r="90000">
                        <a14:foregroundMark x1="35625" y1="76875" x2="42500" y2="9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7255" y="1595513"/>
            <a:ext cx="5261026" cy="526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2244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A43BD90B-6BEA-4E1B-AB8D-7CD80C21EDE1}"/>
              </a:ext>
            </a:extLst>
          </p:cNvPr>
          <p:cNvSpPr/>
          <p:nvPr/>
        </p:nvSpPr>
        <p:spPr>
          <a:xfrm>
            <a:off x="2019773" y="2345795"/>
            <a:ext cx="1539235" cy="1989130"/>
          </a:xfrm>
          <a:prstGeom prst="rect">
            <a:avLst/>
          </a:prstGeom>
          <a:solidFill>
            <a:srgbClr val="FFF6F7"/>
          </a:solidFill>
          <a:ln>
            <a:solidFill>
              <a:srgbClr val="FFF6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BA6FDF48-9FFF-4E16-B907-B88F1030B4B5}"/>
              </a:ext>
            </a:extLst>
          </p:cNvPr>
          <p:cNvSpPr/>
          <p:nvPr/>
        </p:nvSpPr>
        <p:spPr>
          <a:xfrm>
            <a:off x="3742822" y="2345795"/>
            <a:ext cx="1539235" cy="1989130"/>
          </a:xfrm>
          <a:prstGeom prst="rect">
            <a:avLst/>
          </a:prstGeom>
          <a:solidFill>
            <a:srgbClr val="FFF6F7"/>
          </a:solidFill>
          <a:ln>
            <a:solidFill>
              <a:srgbClr val="FFF6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41361A0E-99D5-4050-A6A7-3390B365879E}"/>
              </a:ext>
            </a:extLst>
          </p:cNvPr>
          <p:cNvSpPr/>
          <p:nvPr/>
        </p:nvSpPr>
        <p:spPr>
          <a:xfrm>
            <a:off x="5465871" y="2345795"/>
            <a:ext cx="1539235" cy="1989130"/>
          </a:xfrm>
          <a:prstGeom prst="rect">
            <a:avLst/>
          </a:prstGeom>
          <a:solidFill>
            <a:srgbClr val="FFF6F7"/>
          </a:solidFill>
          <a:ln>
            <a:solidFill>
              <a:srgbClr val="FFF6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413005-AADA-4829-9AD3-DB4292B6B4A3}"/>
              </a:ext>
            </a:extLst>
          </p:cNvPr>
          <p:cNvSpPr txBox="1"/>
          <p:nvPr/>
        </p:nvSpPr>
        <p:spPr>
          <a:xfrm>
            <a:off x="1515071" y="1139262"/>
            <a:ext cx="33970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 err="1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브라우니네</a:t>
            </a:r>
            <a:r>
              <a:rPr lang="ko-KR" altLang="en-US" sz="3600" dirty="0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빡빡이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6FD61A15-D4C3-44E0-9E8A-9BDF9499C08F}"/>
              </a:ext>
            </a:extLst>
          </p:cNvPr>
          <p:cNvSpPr/>
          <p:nvPr/>
        </p:nvSpPr>
        <p:spPr>
          <a:xfrm>
            <a:off x="370132" y="0"/>
            <a:ext cx="390359" cy="6858000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7C59C13F-61BA-406D-9381-0F559349AA15}"/>
              </a:ext>
            </a:extLst>
          </p:cNvPr>
          <p:cNvSpPr/>
          <p:nvPr/>
        </p:nvSpPr>
        <p:spPr>
          <a:xfrm>
            <a:off x="1532827" y="1699464"/>
            <a:ext cx="126028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solidFill>
                  <a:schemeClr val="bg1">
                    <a:lumMod val="75000"/>
                  </a:schemeClr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bbakbbak2</a:t>
            </a:r>
            <a:endParaRPr lang="ko-KR" altLang="en-US" dirty="0">
              <a:solidFill>
                <a:schemeClr val="bg1">
                  <a:lumMod val="75000"/>
                </a:schemeClr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5D0004DB-EF09-45CD-8E13-2863EC3EED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4" t="31715" r="62278" b="36440"/>
          <a:stretch/>
        </p:blipFill>
        <p:spPr>
          <a:xfrm>
            <a:off x="2019772" y="2656516"/>
            <a:ext cx="1548955" cy="1564059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F30A687E-DDCF-4FE3-B811-B00F4EBBBC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2" t="31587" r="35436" b="36568"/>
          <a:stretch/>
        </p:blipFill>
        <p:spPr>
          <a:xfrm>
            <a:off x="3742822" y="2407941"/>
            <a:ext cx="1561050" cy="1821512"/>
          </a:xfrm>
          <a:prstGeom prst="rect">
            <a:avLst/>
          </a:prstGeom>
        </p:spPr>
      </p:pic>
      <p:pic>
        <p:nvPicPr>
          <p:cNvPr id="13" name="그림 12">
            <a:extLst>
              <a:ext uri="{FF2B5EF4-FFF2-40B4-BE49-F238E27FC236}">
                <a16:creationId xmlns:a16="http://schemas.microsoft.com/office/drawing/2014/main" id="{C437A20A-7AAE-4DD3-B930-6C34623720E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5383" t="33496" r="7325" b="34659"/>
          <a:stretch/>
        </p:blipFill>
        <p:spPr>
          <a:xfrm>
            <a:off x="5456152" y="2549984"/>
            <a:ext cx="1561050" cy="1821513"/>
          </a:xfrm>
          <a:prstGeom prst="rect">
            <a:avLst/>
          </a:prstGeom>
        </p:spPr>
      </p:pic>
      <p:sp>
        <p:nvSpPr>
          <p:cNvPr id="14" name="직사각형 13">
            <a:extLst>
              <a:ext uri="{FF2B5EF4-FFF2-40B4-BE49-F238E27FC236}">
                <a16:creationId xmlns:a16="http://schemas.microsoft.com/office/drawing/2014/main" id="{A43BD90B-6BEA-4E1B-AB8D-7CD80C21EDE1}"/>
              </a:ext>
            </a:extLst>
          </p:cNvPr>
          <p:cNvSpPr/>
          <p:nvPr/>
        </p:nvSpPr>
        <p:spPr>
          <a:xfrm>
            <a:off x="7167105" y="2345795"/>
            <a:ext cx="1539235" cy="1989130"/>
          </a:xfrm>
          <a:prstGeom prst="rect">
            <a:avLst/>
          </a:prstGeom>
          <a:solidFill>
            <a:srgbClr val="FFF6F7"/>
          </a:solidFill>
          <a:ln>
            <a:solidFill>
              <a:srgbClr val="FFF6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8" name="그림 17">
            <a:extLst>
              <a:ext uri="{FF2B5EF4-FFF2-40B4-BE49-F238E27FC236}">
                <a16:creationId xmlns:a16="http://schemas.microsoft.com/office/drawing/2014/main" id="{5D0004DB-EF09-45CD-8E13-2863EC3EED9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184" t="31715" r="62278" b="36440"/>
          <a:stretch/>
        </p:blipFill>
        <p:spPr>
          <a:xfrm>
            <a:off x="7167104" y="2656516"/>
            <a:ext cx="1548955" cy="1564059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418159" y="4660969"/>
            <a:ext cx="8194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전인성</a:t>
            </a:r>
            <a:endParaRPr lang="ko-KR" altLang="en-US" sz="20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BA6FDF48-9FFF-4E16-B907-B88F1030B4B5}"/>
              </a:ext>
            </a:extLst>
          </p:cNvPr>
          <p:cNvSpPr/>
          <p:nvPr/>
        </p:nvSpPr>
        <p:spPr>
          <a:xfrm>
            <a:off x="8878058" y="2345795"/>
            <a:ext cx="1539235" cy="1989130"/>
          </a:xfrm>
          <a:prstGeom prst="rect">
            <a:avLst/>
          </a:prstGeom>
          <a:solidFill>
            <a:srgbClr val="FFF6F7"/>
          </a:solidFill>
          <a:ln>
            <a:solidFill>
              <a:srgbClr val="FFF6F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F30A687E-DDCF-4FE3-B811-B00F4EBBBCF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72" t="31587" r="35436" b="36568"/>
          <a:stretch/>
        </p:blipFill>
        <p:spPr>
          <a:xfrm>
            <a:off x="8878058" y="2407941"/>
            <a:ext cx="1561050" cy="1821512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124840" y="4660969"/>
            <a:ext cx="79701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이지민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812134" y="4660969"/>
            <a:ext cx="84670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여동엽</a:t>
            </a:r>
            <a:endParaRPr lang="ko-KR" altLang="en-US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546124" y="4660969"/>
            <a:ext cx="80983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이서연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9243244" y="4660969"/>
            <a:ext cx="83067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0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최정민</a:t>
            </a:r>
          </a:p>
        </p:txBody>
      </p:sp>
      <p:sp>
        <p:nvSpPr>
          <p:cNvPr id="24" name="왼쪽 대괄호 23"/>
          <p:cNvSpPr/>
          <p:nvPr/>
        </p:nvSpPr>
        <p:spPr>
          <a:xfrm rot="16200000">
            <a:off x="4344683" y="3211975"/>
            <a:ext cx="239333" cy="4227079"/>
          </a:xfrm>
          <a:prstGeom prst="leftBracket">
            <a:avLst/>
          </a:prstGeom>
          <a:ln w="57150">
            <a:solidFill>
              <a:srgbClr val="F9C4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왼쪽 대괄호 24"/>
          <p:cNvSpPr/>
          <p:nvPr/>
        </p:nvSpPr>
        <p:spPr>
          <a:xfrm rot="16200000">
            <a:off x="8620435" y="4083553"/>
            <a:ext cx="239333" cy="2483921"/>
          </a:xfrm>
          <a:prstGeom prst="leftBracket">
            <a:avLst/>
          </a:prstGeom>
          <a:ln w="57150">
            <a:solidFill>
              <a:srgbClr val="F9C4C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/>
          <p:cNvSpPr txBox="1"/>
          <p:nvPr/>
        </p:nvSpPr>
        <p:spPr>
          <a:xfrm>
            <a:off x="3277165" y="5686151"/>
            <a:ext cx="26661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임베디드</a:t>
            </a:r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소프트웨어 개발과</a:t>
            </a:r>
          </a:p>
        </p:txBody>
      </p:sp>
      <p:sp>
        <p:nvSpPr>
          <p:cNvPr id="27" name="TextBox 26"/>
          <p:cNvSpPr txBox="1"/>
          <p:nvPr/>
        </p:nvSpPr>
        <p:spPr>
          <a:xfrm>
            <a:off x="7928821" y="5686151"/>
            <a:ext cx="18181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소프트웨어 개발과</a:t>
            </a:r>
          </a:p>
        </p:txBody>
      </p:sp>
    </p:spTree>
    <p:extLst>
      <p:ext uri="{BB962C8B-B14F-4D97-AF65-F5344CB8AC3E}">
        <p14:creationId xmlns:p14="http://schemas.microsoft.com/office/powerpoint/2010/main" val="4844645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77290EE-021D-4867-96CF-F5C0C278EA41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9C4CA"/>
          </a:solidFill>
          <a:ln>
            <a:solidFill>
              <a:srgbClr val="F37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74F5FBB-94E1-4371-9328-F0B622EBCE2E}"/>
              </a:ext>
            </a:extLst>
          </p:cNvPr>
          <p:cNvCxnSpPr>
            <a:cxnSpLocks/>
          </p:cNvCxnSpPr>
          <p:nvPr/>
        </p:nvCxnSpPr>
        <p:spPr>
          <a:xfrm flipH="1">
            <a:off x="6435524" y="5315459"/>
            <a:ext cx="48382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C1343F5-711C-4CB1-85D6-C46871E1EBFE}"/>
              </a:ext>
            </a:extLst>
          </p:cNvPr>
          <p:cNvSpPr txBox="1"/>
          <p:nvPr/>
        </p:nvSpPr>
        <p:spPr>
          <a:xfrm>
            <a:off x="10138364" y="2866058"/>
            <a:ext cx="1460657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spc="-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기랑해랑" panose="02000300000000000000" pitchFamily="2" charset="-127"/>
                <a:ea typeface="배달의민족 기랑해랑" panose="02000300000000000000" pitchFamily="2" charset="-127"/>
              </a:rPr>
              <a:t>2</a:t>
            </a:r>
            <a:endParaRPr lang="ko-KR" altLang="en-US" sz="19900" spc="-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기랑해랑" panose="02000300000000000000" pitchFamily="2" charset="-127"/>
              <a:ea typeface="배달의민족 기랑해랑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D033D-0F0F-4686-A491-940CA8C41EE7}"/>
              </a:ext>
            </a:extLst>
          </p:cNvPr>
          <p:cNvSpPr txBox="1"/>
          <p:nvPr/>
        </p:nvSpPr>
        <p:spPr>
          <a:xfrm>
            <a:off x="6846514" y="4797465"/>
            <a:ext cx="343074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PROJECT_INTRO</a:t>
            </a:r>
            <a:endParaRPr lang="ko-KR" altLang="en-US" sz="32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0FE01B0-C447-4AF5-9F6B-DAABF7603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500" l="10000" r="90000">
                        <a14:foregroundMark x1="35625" y1="76875" x2="42500" y2="9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7255" y="1595513"/>
            <a:ext cx="5261026" cy="526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92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250089E-96DB-4C12-A314-C64556BD1E48}"/>
              </a:ext>
            </a:extLst>
          </p:cNvPr>
          <p:cNvSpPr/>
          <p:nvPr/>
        </p:nvSpPr>
        <p:spPr>
          <a:xfrm>
            <a:off x="0" y="2538487"/>
            <a:ext cx="12192000" cy="532436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1366B3F2-84D3-4268-8219-29BD5809FE5B}"/>
              </a:ext>
            </a:extLst>
          </p:cNvPr>
          <p:cNvSpPr/>
          <p:nvPr/>
        </p:nvSpPr>
        <p:spPr>
          <a:xfrm>
            <a:off x="476492" y="4029919"/>
            <a:ext cx="4384876" cy="2394030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D33236-5282-4B2C-8A18-557FCC093F59}"/>
              </a:ext>
            </a:extLst>
          </p:cNvPr>
          <p:cNvSpPr/>
          <p:nvPr/>
        </p:nvSpPr>
        <p:spPr>
          <a:xfrm>
            <a:off x="476492" y="559442"/>
            <a:ext cx="11271812" cy="1988063"/>
          </a:xfrm>
          <a:prstGeom prst="rect">
            <a:avLst/>
          </a:prstGeom>
          <a:solidFill>
            <a:schemeClr val="bg1"/>
          </a:solidFill>
          <a:ln>
            <a:solidFill>
              <a:srgbClr val="F9C4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8E1FD52D-F0EC-4B88-82F6-80B241261A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000" b="98250" l="1250" r="56000">
                        <a14:foregroundMark x1="2500" y1="84750" x2="9250" y2="96500"/>
                        <a14:foregroundMark x1="9250" y1="96500" x2="11000" y2="98250"/>
                        <a14:foregroundMark x1="1250" y1="84750" x2="4000" y2="96000"/>
                        <a14:foregroundMark x1="52250" y1="56500" x2="53000" y2="60000"/>
                        <a14:foregroundMark x1="56000" y1="57500" x2="55750" y2="60500"/>
                        <a14:foregroundMark x1="30250" y1="53000" x2="30500" y2="56250"/>
                        <a14:foregroundMark x1="25000" y1="55000" x2="25250" y2="59250"/>
                        <a14:foregroundMark x1="24750" y1="54500" x2="24750" y2="54500"/>
                        <a14:foregroundMark x1="53500" y1="56250" x2="53500" y2="56250"/>
                        <a14:foregroundMark x1="52750" y1="56000" x2="52750" y2="56000"/>
                        <a14:foregroundMark x1="50500" y1="57250" x2="50500" y2="57250"/>
                        <a14:foregroundMark x1="50250" y1="56500" x2="50250" y2="56500"/>
                        <a14:foregroundMark x1="24500" y1="80500" x2="24500" y2="80500"/>
                        <a14:foregroundMark x1="24750" y1="81000" x2="24750" y2="81000"/>
                        <a14:foregroundMark x1="24250" y1="80500" x2="24250" y2="80500"/>
                        <a14:foregroundMark x1="24500" y1="81500" x2="24500" y2="81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165" r="38327"/>
          <a:stretch/>
        </p:blipFill>
        <p:spPr>
          <a:xfrm>
            <a:off x="486279" y="1097623"/>
            <a:ext cx="1758980" cy="1449881"/>
          </a:xfrm>
          <a:prstGeom prst="rect">
            <a:avLst/>
          </a:prstGeom>
        </p:spPr>
      </p:pic>
      <p:pic>
        <p:nvPicPr>
          <p:cNvPr id="2" name="그림 1"/>
          <p:cNvPicPr>
            <a:picLocks noChangeAspect="1"/>
          </p:cNvPicPr>
          <p:nvPr/>
        </p:nvPicPr>
        <p:blipFill>
          <a:blip r:embed="rId5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1371" y="4156787"/>
            <a:ext cx="2140293" cy="2140293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6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545" y="4437803"/>
            <a:ext cx="2479036" cy="185927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5C797DE-B545-46E4-8000-07147FF7BC01}"/>
              </a:ext>
            </a:extLst>
          </p:cNvPr>
          <p:cNvSpPr txBox="1"/>
          <p:nvPr/>
        </p:nvSpPr>
        <p:spPr>
          <a:xfrm>
            <a:off x="2308496" y="948800"/>
            <a:ext cx="412484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7200" dirty="0" err="1" smtClean="0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프로젝트명</a:t>
            </a:r>
            <a:endParaRPr lang="ko-KR" altLang="en-US" sz="7200" dirty="0">
              <a:solidFill>
                <a:srgbClr val="F9C4CA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C22DEDD-6E56-4882-AE78-593B0434F099}"/>
              </a:ext>
            </a:extLst>
          </p:cNvPr>
          <p:cNvSpPr txBox="1"/>
          <p:nvPr/>
        </p:nvSpPr>
        <p:spPr>
          <a:xfrm>
            <a:off x="5877009" y="4872990"/>
            <a:ext cx="463941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en-US" altLang="ko-KR" sz="4000" dirty="0">
                <a:solidFill>
                  <a:schemeClr val="tx1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Outback Dog House</a:t>
            </a:r>
            <a:endParaRPr lang="ko-KR" altLang="en-US" sz="4000" dirty="0">
              <a:solidFill>
                <a:schemeClr val="tx1"/>
              </a:solidFill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4B27B50D-777B-46F3-B570-7B7AD196F20E}"/>
              </a:ext>
            </a:extLst>
          </p:cNvPr>
          <p:cNvPicPr>
            <a:picLocks noChangeAspect="1"/>
          </p:cNvPicPr>
          <p:nvPr/>
        </p:nvPicPr>
        <p:blipFill>
          <a:blip r:embed="rId7" cstate="hq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10000" b="90000" l="10000" r="9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0843" y="4771177"/>
            <a:ext cx="1063604" cy="1063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986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77290EE-021D-4867-96CF-F5C0C278EA41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9C4CA"/>
          </a:solidFill>
          <a:ln>
            <a:solidFill>
              <a:srgbClr val="F37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74F5FBB-94E1-4371-9328-F0B622EBCE2E}"/>
              </a:ext>
            </a:extLst>
          </p:cNvPr>
          <p:cNvCxnSpPr>
            <a:cxnSpLocks/>
          </p:cNvCxnSpPr>
          <p:nvPr/>
        </p:nvCxnSpPr>
        <p:spPr>
          <a:xfrm flipH="1">
            <a:off x="6435524" y="5315459"/>
            <a:ext cx="48382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C1343F5-711C-4CB1-85D6-C46871E1EBFE}"/>
              </a:ext>
            </a:extLst>
          </p:cNvPr>
          <p:cNvSpPr txBox="1"/>
          <p:nvPr/>
        </p:nvSpPr>
        <p:spPr>
          <a:xfrm>
            <a:off x="10124739" y="2866058"/>
            <a:ext cx="1487908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spc="-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기랑해랑" panose="02000300000000000000" pitchFamily="2" charset="-127"/>
                <a:ea typeface="배달의민족 기랑해랑" panose="02000300000000000000" pitchFamily="2" charset="-127"/>
              </a:rPr>
              <a:t>3</a:t>
            </a:r>
            <a:endParaRPr lang="ko-KR" altLang="en-US" sz="19900" spc="-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기랑해랑" panose="02000300000000000000" pitchFamily="2" charset="-127"/>
              <a:ea typeface="배달의민족 기랑해랑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D033D-0F0F-4686-A491-940CA8C41EE7}"/>
              </a:ext>
            </a:extLst>
          </p:cNvPr>
          <p:cNvSpPr txBox="1"/>
          <p:nvPr/>
        </p:nvSpPr>
        <p:spPr>
          <a:xfrm>
            <a:off x="7677258" y="4797097"/>
            <a:ext cx="259077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dirty="0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ABOUT_APP</a:t>
            </a:r>
            <a:endParaRPr lang="ko-KR" altLang="en-US" sz="32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0FE01B0-C447-4AF5-9F6B-DAABF7603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500" l="10000" r="90000">
                        <a14:foregroundMark x1="35625" y1="76875" x2="42500" y2="9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7255" y="1595513"/>
            <a:ext cx="5261026" cy="526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032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250089E-96DB-4C12-A314-C64556BD1E48}"/>
              </a:ext>
            </a:extLst>
          </p:cNvPr>
          <p:cNvSpPr/>
          <p:nvPr/>
        </p:nvSpPr>
        <p:spPr>
          <a:xfrm>
            <a:off x="0" y="2538487"/>
            <a:ext cx="12192000" cy="532436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D33236-5282-4B2C-8A18-557FCC093F59}"/>
              </a:ext>
            </a:extLst>
          </p:cNvPr>
          <p:cNvSpPr/>
          <p:nvPr/>
        </p:nvSpPr>
        <p:spPr>
          <a:xfrm>
            <a:off x="476492" y="559442"/>
            <a:ext cx="11271812" cy="1988063"/>
          </a:xfrm>
          <a:prstGeom prst="rect">
            <a:avLst/>
          </a:prstGeom>
          <a:solidFill>
            <a:schemeClr val="bg1"/>
          </a:solidFill>
          <a:ln>
            <a:solidFill>
              <a:srgbClr val="F9C4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C797DE-B545-46E4-8000-07147FF7BC01}"/>
              </a:ext>
            </a:extLst>
          </p:cNvPr>
          <p:cNvSpPr txBox="1"/>
          <p:nvPr/>
        </p:nvSpPr>
        <p:spPr>
          <a:xfrm>
            <a:off x="2519867" y="1041133"/>
            <a:ext cx="1443024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6000" dirty="0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기능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200482" y="3416991"/>
            <a:ext cx="6991518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체중 측정</a:t>
            </a:r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온도 관리</a:t>
            </a:r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indent="-342900">
              <a:buAutoNum type="arabicPeriod"/>
            </a:pP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통합 </a:t>
            </a:r>
            <a:r>
              <a:rPr lang="ko-KR" altLang="en-US" sz="32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애견수첩</a:t>
            </a:r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앱</a:t>
            </a:r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애견 관리</a:t>
            </a:r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(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앱</a:t>
            </a:r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)</a:t>
            </a:r>
          </a:p>
          <a:p>
            <a:pPr marL="342900" indent="-342900">
              <a:buAutoNum type="arabicPeriod"/>
            </a:pPr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+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여유가 될 경우 </a:t>
            </a:r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: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카메라</a:t>
            </a:r>
            <a:r>
              <a:rPr lang="en-US" altLang="ko-KR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,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자동 배식</a:t>
            </a:r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E1FD52D-F0EC-4B88-82F6-80B241261A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000" b="98250" l="1250" r="56000">
                        <a14:foregroundMark x1="2500" y1="84750" x2="9250" y2="96500"/>
                        <a14:foregroundMark x1="9250" y1="96500" x2="11000" y2="98250"/>
                        <a14:foregroundMark x1="1250" y1="84750" x2="4000" y2="96000"/>
                        <a14:foregroundMark x1="52250" y1="56500" x2="53000" y2="60000"/>
                        <a14:foregroundMark x1="56000" y1="57500" x2="55750" y2="60500"/>
                        <a14:foregroundMark x1="30250" y1="53000" x2="30500" y2="56250"/>
                        <a14:foregroundMark x1="25000" y1="55000" x2="25250" y2="59250"/>
                        <a14:foregroundMark x1="24750" y1="54500" x2="24750" y2="54500"/>
                        <a14:foregroundMark x1="53500" y1="56250" x2="53500" y2="56250"/>
                        <a14:foregroundMark x1="52750" y1="56000" x2="52750" y2="56000"/>
                        <a14:foregroundMark x1="50500" y1="57250" x2="50500" y2="57250"/>
                        <a14:foregroundMark x1="50250" y1="56500" x2="50250" y2="56500"/>
                        <a14:foregroundMark x1="24500" y1="80500" x2="24500" y2="80500"/>
                        <a14:foregroundMark x1="24750" y1="81000" x2="24750" y2="81000"/>
                        <a14:foregroundMark x1="24250" y1="80500" x2="24250" y2="80500"/>
                        <a14:foregroundMark x1="24500" y1="81500" x2="24500" y2="81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165" r="38327"/>
          <a:stretch/>
        </p:blipFill>
        <p:spPr>
          <a:xfrm>
            <a:off x="486279" y="1097623"/>
            <a:ext cx="1758980" cy="144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491099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277290EE-021D-4867-96CF-F5C0C278EA41}"/>
              </a:ext>
            </a:extLst>
          </p:cNvPr>
          <p:cNvSpPr/>
          <p:nvPr/>
        </p:nvSpPr>
        <p:spPr>
          <a:xfrm>
            <a:off x="0" y="-1"/>
            <a:ext cx="12192000" cy="6858001"/>
          </a:xfrm>
          <a:prstGeom prst="rect">
            <a:avLst/>
          </a:prstGeom>
          <a:solidFill>
            <a:srgbClr val="F9C4CA"/>
          </a:solidFill>
          <a:ln>
            <a:solidFill>
              <a:srgbClr val="F37F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174F5FBB-94E1-4371-9328-F0B622EBCE2E}"/>
              </a:ext>
            </a:extLst>
          </p:cNvPr>
          <p:cNvCxnSpPr>
            <a:cxnSpLocks/>
          </p:cNvCxnSpPr>
          <p:nvPr/>
        </p:nvCxnSpPr>
        <p:spPr>
          <a:xfrm flipH="1">
            <a:off x="6435524" y="5315459"/>
            <a:ext cx="4838218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C1343F5-711C-4CB1-85D6-C46871E1EBFE}"/>
              </a:ext>
            </a:extLst>
          </p:cNvPr>
          <p:cNvSpPr txBox="1"/>
          <p:nvPr/>
        </p:nvSpPr>
        <p:spPr>
          <a:xfrm>
            <a:off x="10073443" y="2866058"/>
            <a:ext cx="1590500" cy="31547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9900" spc="-300" dirty="0">
                <a:ln>
                  <a:solidFill>
                    <a:schemeClr val="bg1"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기랑해랑" panose="02000300000000000000" pitchFamily="2" charset="-127"/>
                <a:ea typeface="배달의민족 기랑해랑" panose="02000300000000000000" pitchFamily="2" charset="-127"/>
              </a:rPr>
              <a:t>4</a:t>
            </a:r>
            <a:endParaRPr lang="ko-KR" altLang="en-US" sz="19900" spc="-300" dirty="0">
              <a:ln>
                <a:solidFill>
                  <a:schemeClr val="bg1">
                    <a:alpha val="0"/>
                  </a:schemeClr>
                </a:solidFill>
              </a:ln>
              <a:solidFill>
                <a:schemeClr val="bg1"/>
              </a:solidFill>
              <a:latin typeface="배달의민족 기랑해랑" panose="02000300000000000000" pitchFamily="2" charset="-127"/>
              <a:ea typeface="배달의민족 기랑해랑" panose="020003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FD033D-0F0F-4686-A491-940CA8C41EE7}"/>
              </a:ext>
            </a:extLst>
          </p:cNvPr>
          <p:cNvSpPr txBox="1"/>
          <p:nvPr/>
        </p:nvSpPr>
        <p:spPr>
          <a:xfrm>
            <a:off x="7154453" y="4805049"/>
            <a:ext cx="318234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dirty="0" err="1" smtClean="0">
                <a:ln>
                  <a:solidFill>
                    <a:schemeClr val="bg1">
                      <a:alpha val="0"/>
                    </a:schemeClr>
                  </a:solidFill>
                </a:ln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Develop_Method</a:t>
            </a:r>
            <a:endParaRPr lang="ko-KR" altLang="en-US" sz="3200" dirty="0">
              <a:ln>
                <a:solidFill>
                  <a:schemeClr val="bg1">
                    <a:alpha val="0"/>
                  </a:schemeClr>
                </a:solidFill>
              </a:ln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B0FE01B0-C447-4AF5-9F6B-DAABF76038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0000" b="97500" l="10000" r="90000">
                        <a14:foregroundMark x1="35625" y1="76875" x2="42500" y2="97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97255" y="1595513"/>
            <a:ext cx="5261026" cy="5261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3601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F250089E-96DB-4C12-A314-C64556BD1E48}"/>
              </a:ext>
            </a:extLst>
          </p:cNvPr>
          <p:cNvSpPr/>
          <p:nvPr/>
        </p:nvSpPr>
        <p:spPr>
          <a:xfrm>
            <a:off x="-345743" y="2547504"/>
            <a:ext cx="12622269" cy="532436"/>
          </a:xfrm>
          <a:prstGeom prst="rect">
            <a:avLst/>
          </a:prstGeom>
          <a:solidFill>
            <a:srgbClr val="F9C4CA"/>
          </a:solidFill>
          <a:ln>
            <a:solidFill>
              <a:srgbClr val="FCD0C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A4D33236-5282-4B2C-8A18-557FCC093F59}"/>
              </a:ext>
            </a:extLst>
          </p:cNvPr>
          <p:cNvSpPr/>
          <p:nvPr/>
        </p:nvSpPr>
        <p:spPr>
          <a:xfrm>
            <a:off x="476492" y="559442"/>
            <a:ext cx="11271812" cy="1988063"/>
          </a:xfrm>
          <a:prstGeom prst="rect">
            <a:avLst/>
          </a:prstGeom>
          <a:solidFill>
            <a:schemeClr val="bg1"/>
          </a:solidFill>
          <a:ln>
            <a:solidFill>
              <a:srgbClr val="F9C4C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C797DE-B545-46E4-8000-07147FF7BC01}"/>
              </a:ext>
            </a:extLst>
          </p:cNvPr>
          <p:cNvSpPr txBox="1"/>
          <p:nvPr/>
        </p:nvSpPr>
        <p:spPr>
          <a:xfrm>
            <a:off x="2333967" y="1044084"/>
            <a:ext cx="310854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ko-KR"/>
            </a:defPPr>
            <a:lvl1pPr>
              <a:defRPr sz="4400">
                <a:solidFill>
                  <a:schemeClr val="bg1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defRPr>
            </a:lvl1pPr>
          </a:lstStyle>
          <a:p>
            <a:r>
              <a:rPr lang="ko-KR" altLang="en-US" sz="6000" dirty="0">
                <a:solidFill>
                  <a:srgbClr val="F9C4CA"/>
                </a:solidFill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개발 방법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7014220" y="3708548"/>
            <a:ext cx="6991518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소프트웨어</a:t>
            </a:r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안드로이드 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스튜디오</a:t>
            </a:r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sz="3200" dirty="0" smtClean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r>
              <a:rPr lang="ko-KR" altLang="en-US" sz="3200" dirty="0" err="1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임베디드</a:t>
            </a:r>
            <a:r>
              <a:rPr lang="ko-KR" altLang="en-US" sz="3200" dirty="0" smtClean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 </a:t>
            </a:r>
            <a:r>
              <a:rPr lang="ko-KR" altLang="en-US" sz="3200" dirty="0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소프트웨어</a:t>
            </a:r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pPr marL="342900" indent="-342900">
              <a:buFontTx/>
              <a:buChar char="-"/>
            </a:pPr>
            <a:r>
              <a:rPr lang="ko-KR" altLang="en-US" sz="3200" dirty="0" err="1">
                <a:latin typeface="배달의민족 한나는 열한살" panose="020B0600000101010101" pitchFamily="50" charset="-127"/>
                <a:ea typeface="배달의민족 한나는 열한살" panose="020B0600000101010101" pitchFamily="50" charset="-127"/>
              </a:rPr>
              <a:t>라즈베리파이</a:t>
            </a:r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  <a:p>
            <a:endParaRPr lang="en-US" altLang="ko-KR" sz="3200" dirty="0">
              <a:latin typeface="배달의민족 한나는 열한살" panose="020B0600000101010101" pitchFamily="50" charset="-127"/>
              <a:ea typeface="배달의민족 한나는 열한살" panose="020B0600000101010101" pitchFamily="50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E1FD52D-F0EC-4B88-82F6-80B241261AA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3000" b="98250" l="1250" r="56000">
                        <a14:foregroundMark x1="2500" y1="84750" x2="9250" y2="96500"/>
                        <a14:foregroundMark x1="9250" y1="96500" x2="11000" y2="98250"/>
                        <a14:foregroundMark x1="1250" y1="84750" x2="4000" y2="96000"/>
                        <a14:foregroundMark x1="52250" y1="56500" x2="53000" y2="60000"/>
                        <a14:foregroundMark x1="56000" y1="57500" x2="55750" y2="60500"/>
                        <a14:foregroundMark x1="30250" y1="53000" x2="30500" y2="56250"/>
                        <a14:foregroundMark x1="25000" y1="55000" x2="25250" y2="59250"/>
                        <a14:foregroundMark x1="24750" y1="54500" x2="24750" y2="54500"/>
                        <a14:foregroundMark x1="53500" y1="56250" x2="53500" y2="56250"/>
                        <a14:foregroundMark x1="52750" y1="56000" x2="52750" y2="56000"/>
                        <a14:foregroundMark x1="50500" y1="57250" x2="50500" y2="57250"/>
                        <a14:foregroundMark x1="50250" y1="56500" x2="50250" y2="56500"/>
                        <a14:foregroundMark x1="24500" y1="80500" x2="24500" y2="80500"/>
                        <a14:foregroundMark x1="24750" y1="81000" x2="24750" y2="81000"/>
                        <a14:foregroundMark x1="24250" y1="80500" x2="24250" y2="80500"/>
                        <a14:foregroundMark x1="24500" y1="81500" x2="24500" y2="815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49165" r="38327"/>
          <a:stretch/>
        </p:blipFill>
        <p:spPr>
          <a:xfrm>
            <a:off x="486279" y="1097623"/>
            <a:ext cx="1758980" cy="144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3676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fault theme" id="{CB86A5A5-88A0-48C2-A3AE-499B1F35DC63}" vid="{DE54B909-E471-49F7-A4DC-07CD019C4810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1581</TotalTime>
  <Words>333</Words>
  <Application>Microsoft Office PowerPoint</Application>
  <PresentationFormat>와이드스크린</PresentationFormat>
  <Paragraphs>80</Paragraphs>
  <Slides>15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2" baseType="lpstr">
      <vt:lpstr>맑은 고딕</vt:lpstr>
      <vt:lpstr>Arial</vt:lpstr>
      <vt:lpstr>배달의민족 주아</vt:lpstr>
      <vt:lpstr>나눔스퀘어 ExtraBold</vt:lpstr>
      <vt:lpstr>배달의민족 기랑해랑</vt:lpstr>
      <vt:lpstr>배달의민족 한나는 열한살</vt:lpstr>
      <vt:lpstr>default theme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JONGOH KIM</dc:creator>
  <cp:lastModifiedBy>Windows User</cp:lastModifiedBy>
  <cp:revision>39</cp:revision>
  <dcterms:created xsi:type="dcterms:W3CDTF">2018-01-07T09:41:21Z</dcterms:created>
  <dcterms:modified xsi:type="dcterms:W3CDTF">2019-03-16T04:20:20Z</dcterms:modified>
</cp:coreProperties>
</file>

<file path=docProps/thumbnail.jpeg>
</file>